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29042C-8CF7-4FBB-A385-FF00F8E57FFC}"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1382357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29042C-8CF7-4FBB-A385-FF00F8E57FFC}"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2608032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29042C-8CF7-4FBB-A385-FF00F8E57FFC}"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1275424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29042C-8CF7-4FBB-A385-FF00F8E57FFC}"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2861851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29042C-8CF7-4FBB-A385-FF00F8E57FFC}"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1870727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29042C-8CF7-4FBB-A385-FF00F8E57FFC}" type="datetimeFigureOut">
              <a:rPr lang="en-US" smtClean="0"/>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3548814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29042C-8CF7-4FBB-A385-FF00F8E57FFC}" type="datetimeFigureOut">
              <a:rPr lang="en-US" smtClean="0"/>
              <a:t>11/28/2012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1347313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29042C-8CF7-4FBB-A385-FF00F8E57FFC}" type="datetimeFigureOut">
              <a:rPr lang="en-US" smtClean="0"/>
              <a:t>11/28/2012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1758221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29042C-8CF7-4FBB-A385-FF00F8E57FFC}" type="datetimeFigureOut">
              <a:rPr lang="en-US" smtClean="0"/>
              <a:t>11/28/2012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4230898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29042C-8CF7-4FBB-A385-FF00F8E57FFC}" type="datetimeFigureOut">
              <a:rPr lang="en-US" smtClean="0"/>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3441502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29042C-8CF7-4FBB-A385-FF00F8E57FFC}" type="datetimeFigureOut">
              <a:rPr lang="en-US" smtClean="0"/>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4EC00E-1B1D-42C5-B4FC-32D514AB962E}" type="slidenum">
              <a:rPr lang="en-US" smtClean="0"/>
              <a:t>‹#›</a:t>
            </a:fld>
            <a:endParaRPr lang="en-US"/>
          </a:p>
        </p:txBody>
      </p:sp>
    </p:spTree>
    <p:extLst>
      <p:ext uri="{BB962C8B-B14F-4D97-AF65-F5344CB8AC3E}">
        <p14:creationId xmlns:p14="http://schemas.microsoft.com/office/powerpoint/2010/main" val="377583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29042C-8CF7-4FBB-A385-FF00F8E57FFC}" type="datetimeFigureOut">
              <a:rPr lang="en-US" smtClean="0"/>
              <a:t>11/28/2012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4EC00E-1B1D-42C5-B4FC-32D514AB962E}" type="slidenum">
              <a:rPr lang="en-US" smtClean="0"/>
              <a:t>‹#›</a:t>
            </a:fld>
            <a:endParaRPr lang="en-US"/>
          </a:p>
        </p:txBody>
      </p:sp>
    </p:spTree>
    <p:extLst>
      <p:ext uri="{BB962C8B-B14F-4D97-AF65-F5344CB8AC3E}">
        <p14:creationId xmlns:p14="http://schemas.microsoft.com/office/powerpoint/2010/main" val="2611795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 Smith </a:t>
            </a:r>
            <a:endParaRPr lang="en-US" dirty="0"/>
          </a:p>
        </p:txBody>
      </p:sp>
      <p:sp>
        <p:nvSpPr>
          <p:cNvPr id="4" name="Content Placeholder 3"/>
          <p:cNvSpPr>
            <a:spLocks noGrp="1"/>
          </p:cNvSpPr>
          <p:nvPr>
            <p:ph idx="1"/>
          </p:nvPr>
        </p:nvSpPr>
        <p:spPr>
          <a:xfrm>
            <a:off x="457200" y="1143000"/>
            <a:ext cx="8229600" cy="4983163"/>
          </a:xfrm>
        </p:spPr>
        <p:txBody>
          <a:bodyPr>
            <a:normAutofit/>
          </a:bodyPr>
          <a:lstStyle/>
          <a:p>
            <a:pPr marL="0" indent="0">
              <a:buNone/>
            </a:pPr>
            <a:r>
              <a:rPr lang="en-US" sz="2400" dirty="0" smtClean="0"/>
              <a:t>There is a natural progression occurring in human society:</a:t>
            </a:r>
          </a:p>
          <a:p>
            <a:endParaRPr lang="en-US" sz="2400" dirty="0"/>
          </a:p>
          <a:p>
            <a:pPr>
              <a:buFont typeface="Wingdings" pitchFamily="2" charset="2"/>
              <a:buChar char="v"/>
            </a:pPr>
            <a:r>
              <a:rPr lang="en-US" sz="2400" dirty="0" smtClean="0"/>
              <a:t>Hunters and Gatherers</a:t>
            </a:r>
          </a:p>
          <a:p>
            <a:pPr>
              <a:buFont typeface="Wingdings" pitchFamily="2" charset="2"/>
              <a:buChar char="v"/>
            </a:pPr>
            <a:r>
              <a:rPr lang="en-US" sz="2400" dirty="0" smtClean="0"/>
              <a:t>Agricultural based societies (Feudalism)</a:t>
            </a:r>
          </a:p>
          <a:p>
            <a:pPr>
              <a:buFont typeface="Wingdings" pitchFamily="2" charset="2"/>
              <a:buChar char="v"/>
            </a:pPr>
            <a:r>
              <a:rPr lang="en-US" sz="2400" dirty="0" smtClean="0"/>
              <a:t>Industrialization</a:t>
            </a:r>
          </a:p>
          <a:p>
            <a:pPr>
              <a:buFont typeface="Wingdings" pitchFamily="2" charset="2"/>
              <a:buChar char="v"/>
            </a:pPr>
            <a:r>
              <a:rPr lang="en-US" sz="2400" dirty="0" smtClean="0"/>
              <a:t>Market Based Systems</a:t>
            </a:r>
          </a:p>
          <a:p>
            <a:pPr>
              <a:buFont typeface="Wingdings" pitchFamily="2" charset="2"/>
              <a:buChar char="v"/>
            </a:pPr>
            <a:r>
              <a:rPr lang="en-US" sz="2400" dirty="0" smtClean="0"/>
              <a:t>Karl Marx would add that another progression would come in the form of government ownership of the means of production for the benefit of society (Socialism/Communism)</a:t>
            </a:r>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6600" y="5029200"/>
            <a:ext cx="2790825" cy="1638300"/>
          </a:xfrm>
          <a:prstGeom prst="rect">
            <a:avLst/>
          </a:prstGeom>
        </p:spPr>
      </p:pic>
    </p:spTree>
    <p:extLst>
      <p:ext uri="{BB962C8B-B14F-4D97-AF65-F5344CB8AC3E}">
        <p14:creationId xmlns:p14="http://schemas.microsoft.com/office/powerpoint/2010/main" val="925838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7"/>
            <a:ext cx="8229600" cy="2249487"/>
          </a:xfrm>
        </p:spPr>
        <p:txBody>
          <a:bodyPr>
            <a:normAutofit/>
          </a:bodyPr>
          <a:lstStyle/>
          <a:p>
            <a:r>
              <a:rPr lang="en-US" sz="3600" dirty="0" smtClean="0"/>
              <a:t>              The Wealth of Nations (1776)</a:t>
            </a:r>
            <a:endParaRPr lang="en-US" sz="3600" dirty="0"/>
          </a:p>
        </p:txBody>
      </p:sp>
      <p:sp>
        <p:nvSpPr>
          <p:cNvPr id="5" name="Content Placeholder 4"/>
          <p:cNvSpPr>
            <a:spLocks noGrp="1"/>
          </p:cNvSpPr>
          <p:nvPr>
            <p:ph idx="1"/>
          </p:nvPr>
        </p:nvSpPr>
        <p:spPr>
          <a:xfrm>
            <a:off x="457200" y="1600200"/>
            <a:ext cx="8229600" cy="4953000"/>
          </a:xfrm>
        </p:spPr>
        <p:txBody>
          <a:bodyPr>
            <a:normAutofit/>
          </a:bodyPr>
          <a:lstStyle/>
          <a:p>
            <a:pPr>
              <a:buFont typeface="Wingdings" pitchFamily="2" charset="2"/>
              <a:buChar char="v"/>
            </a:pPr>
            <a:endParaRPr lang="en-US" sz="2800" dirty="0" smtClean="0"/>
          </a:p>
          <a:p>
            <a:pPr>
              <a:buFont typeface="Wingdings" pitchFamily="2" charset="2"/>
              <a:buChar char="v"/>
            </a:pPr>
            <a:endParaRPr lang="en-US" sz="2800" dirty="0"/>
          </a:p>
          <a:p>
            <a:pPr>
              <a:buFont typeface="Wingdings" pitchFamily="2" charset="2"/>
              <a:buChar char="v"/>
            </a:pPr>
            <a:r>
              <a:rPr lang="en-US" sz="2800" dirty="0" smtClean="0"/>
              <a:t>Against the mercantilist policies of the past</a:t>
            </a:r>
          </a:p>
          <a:p>
            <a:pPr>
              <a:buFont typeface="Wingdings" pitchFamily="2" charset="2"/>
              <a:buChar char="v"/>
            </a:pPr>
            <a:r>
              <a:rPr lang="en-US" sz="2800" dirty="0" smtClean="0"/>
              <a:t>Favored free markets to allocate resources</a:t>
            </a:r>
          </a:p>
          <a:p>
            <a:pPr>
              <a:buFont typeface="Wingdings" pitchFamily="2" charset="2"/>
              <a:buChar char="v"/>
            </a:pPr>
            <a:r>
              <a:rPr lang="en-US" sz="2800" dirty="0" smtClean="0"/>
              <a:t>Due to our survival mechanism, he felt human nature can be viewed as selfish</a:t>
            </a:r>
          </a:p>
          <a:p>
            <a:pPr>
              <a:buFont typeface="Wingdings" pitchFamily="2" charset="2"/>
              <a:buChar char="v"/>
            </a:pPr>
            <a:r>
              <a:rPr lang="en-US" sz="2800" dirty="0" smtClean="0"/>
              <a:t>Smith believed this “selfishness” acted as an invisible hand in the marketplace leading to benefits for society overall</a:t>
            </a:r>
          </a:p>
          <a:p>
            <a:pPr>
              <a:buFont typeface="Wingdings" pitchFamily="2" charset="2"/>
              <a:buChar char="v"/>
            </a:pPr>
            <a:endParaRPr lang="en-US"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81000"/>
            <a:ext cx="1449761" cy="2143125"/>
          </a:xfrm>
          <a:prstGeom prst="rect">
            <a:avLst/>
          </a:prstGeom>
        </p:spPr>
      </p:pic>
    </p:spTree>
    <p:extLst>
      <p:ext uri="{BB962C8B-B14F-4D97-AF65-F5344CB8AC3E}">
        <p14:creationId xmlns:p14="http://schemas.microsoft.com/office/powerpoint/2010/main" val="882986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dirty="0" smtClean="0"/>
              <a:t>Theory of Moral Sentiment (1759)</a:t>
            </a:r>
            <a:endParaRPr lang="en-US" sz="3200" dirty="0"/>
          </a:p>
        </p:txBody>
      </p:sp>
      <p:sp>
        <p:nvSpPr>
          <p:cNvPr id="5" name="Content Placeholder 4"/>
          <p:cNvSpPr>
            <a:spLocks noGrp="1"/>
          </p:cNvSpPr>
          <p:nvPr>
            <p:ph idx="1"/>
          </p:nvPr>
        </p:nvSpPr>
        <p:spPr>
          <a:xfrm>
            <a:off x="457200" y="990600"/>
            <a:ext cx="8229600" cy="5135563"/>
          </a:xfrm>
        </p:spPr>
        <p:txBody>
          <a:bodyPr>
            <a:normAutofit lnSpcReduction="10000"/>
          </a:bodyPr>
          <a:lstStyle/>
          <a:p>
            <a:pPr>
              <a:buFont typeface="Wingdings" pitchFamily="2" charset="2"/>
              <a:buChar char="v"/>
            </a:pPr>
            <a:r>
              <a:rPr lang="en-US" sz="2400" dirty="0" smtClean="0"/>
              <a:t>In his first book, Smith maintained we are more than just selfish creatures out for ourselves. This is often overlooked by people who use his ideas of free markets to push for </a:t>
            </a:r>
            <a:r>
              <a:rPr lang="en-US" sz="2400" b="1" u="sng" dirty="0" smtClean="0"/>
              <a:t>NO</a:t>
            </a:r>
            <a:r>
              <a:rPr lang="en-US" sz="2400" dirty="0" smtClean="0"/>
              <a:t> </a:t>
            </a:r>
            <a:r>
              <a:rPr lang="en-US" sz="2400" b="1" u="sng" dirty="0" smtClean="0"/>
              <a:t>Government</a:t>
            </a:r>
            <a:r>
              <a:rPr lang="en-US" sz="2400" dirty="0" smtClean="0"/>
              <a:t> involvement in business. This is not his belief!</a:t>
            </a:r>
          </a:p>
          <a:p>
            <a:pPr>
              <a:buFont typeface="Wingdings" pitchFamily="2" charset="2"/>
              <a:buChar char="v"/>
            </a:pPr>
            <a:endParaRPr lang="en-US" sz="2400" dirty="0" smtClean="0"/>
          </a:p>
          <a:p>
            <a:pPr marL="0" indent="0">
              <a:buNone/>
            </a:pPr>
            <a:endParaRPr lang="en-US" sz="2400" dirty="0"/>
          </a:p>
          <a:p>
            <a:pPr>
              <a:buFont typeface="Wingdings" pitchFamily="2" charset="2"/>
              <a:buChar char="v"/>
            </a:pPr>
            <a:endParaRPr lang="en-US" sz="2400" dirty="0" smtClean="0"/>
          </a:p>
          <a:p>
            <a:pPr marL="0" indent="0">
              <a:buNone/>
            </a:pPr>
            <a:endParaRPr lang="en-US" sz="2400" b="1" i="1" dirty="0"/>
          </a:p>
          <a:p>
            <a:pPr marL="0" indent="0">
              <a:buNone/>
            </a:pPr>
            <a:endParaRPr lang="en-US" sz="2400" b="1" i="1" dirty="0" smtClean="0"/>
          </a:p>
          <a:p>
            <a:pPr marL="0" indent="0">
              <a:buNone/>
            </a:pPr>
            <a:r>
              <a:rPr lang="en-US" sz="2400" b="1" i="1" dirty="0" smtClean="0"/>
              <a:t>“How selfish soever man may be supposed, there are evidently some principles in his nature, which interest him in the fortunes of others, and render their happiness necessary to him, though he derives nothing from it, except the pleasure of seeing it.”</a:t>
            </a:r>
          </a:p>
          <a:p>
            <a:pPr marL="0" indent="0">
              <a:buNone/>
            </a:pPr>
            <a:endParaRPr lang="en-US" sz="2400" b="1" i="1"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0437" y="2667000"/>
            <a:ext cx="2143125" cy="1600200"/>
          </a:xfrm>
          <a:prstGeom prst="rect">
            <a:avLst/>
          </a:prstGeom>
        </p:spPr>
      </p:pic>
    </p:spTree>
    <p:extLst>
      <p:ext uri="{BB962C8B-B14F-4D97-AF65-F5344CB8AC3E}">
        <p14:creationId xmlns:p14="http://schemas.microsoft.com/office/powerpoint/2010/main" val="2646068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200" dirty="0" smtClean="0"/>
              <a:t>Division of Labor: The Pin Factory</a:t>
            </a:r>
            <a:endParaRPr lang="en-US" sz="3200" dirty="0"/>
          </a:p>
        </p:txBody>
      </p:sp>
      <p:sp>
        <p:nvSpPr>
          <p:cNvPr id="3" name="Content Placeholder 2"/>
          <p:cNvSpPr>
            <a:spLocks noGrp="1"/>
          </p:cNvSpPr>
          <p:nvPr>
            <p:ph idx="1"/>
          </p:nvPr>
        </p:nvSpPr>
        <p:spPr>
          <a:xfrm>
            <a:off x="457200" y="914400"/>
            <a:ext cx="8229600" cy="5211763"/>
          </a:xfrm>
        </p:spPr>
        <p:txBody>
          <a:bodyPr>
            <a:normAutofit lnSpcReduction="10000"/>
          </a:bodyPr>
          <a:lstStyle/>
          <a:p>
            <a:pPr>
              <a:buFont typeface="Wingdings" pitchFamily="2" charset="2"/>
              <a:buChar char="v"/>
            </a:pPr>
            <a:r>
              <a:rPr lang="en-US" sz="2400" dirty="0" smtClean="0"/>
              <a:t>Smith used the example of a pin factory to describe his division of labor idea. </a:t>
            </a:r>
          </a:p>
          <a:p>
            <a:pPr marL="0" indent="0">
              <a:buNone/>
            </a:pPr>
            <a:endParaRPr lang="en-US" sz="2400" dirty="0" smtClean="0"/>
          </a:p>
          <a:p>
            <a:pPr>
              <a:buFont typeface="Wingdings" pitchFamily="2" charset="2"/>
              <a:buChar char="v"/>
            </a:pPr>
            <a:r>
              <a:rPr lang="en-US" sz="2400" dirty="0" smtClean="0"/>
              <a:t>He observed a factory in which ten men could each produce ten pins per day for a total production of 100 pins per day</a:t>
            </a:r>
          </a:p>
          <a:p>
            <a:pPr marL="0" indent="0">
              <a:buNone/>
            </a:pPr>
            <a:endParaRPr lang="en-US" sz="2400" dirty="0" smtClean="0"/>
          </a:p>
          <a:p>
            <a:pPr>
              <a:buFont typeface="Wingdings" pitchFamily="2" charset="2"/>
              <a:buChar char="v"/>
            </a:pPr>
            <a:r>
              <a:rPr lang="en-US" sz="2400" dirty="0" smtClean="0"/>
              <a:t>When each specialized in one duty however, the production went up to over 4800 pins per day!!</a:t>
            </a:r>
          </a:p>
          <a:p>
            <a:pPr marL="0" indent="0">
              <a:buNone/>
            </a:pPr>
            <a:r>
              <a:rPr lang="en-US" sz="2400" dirty="0" smtClean="0"/>
              <a:t>(one man cuts the wire, one grinds it, one points it, one puts the head on, one packages, one stokes the fire, etc.)</a:t>
            </a:r>
          </a:p>
          <a:p>
            <a:pPr marL="0" indent="0">
              <a:buNone/>
            </a:pPr>
            <a:endParaRPr lang="en-US" sz="2400" dirty="0" smtClean="0"/>
          </a:p>
          <a:p>
            <a:pPr>
              <a:buFont typeface="Wingdings" pitchFamily="2" charset="2"/>
              <a:buChar char="v"/>
            </a:pPr>
            <a:r>
              <a:rPr lang="en-US" sz="2400" dirty="0" smtClean="0"/>
              <a:t>This was good for everyone from the owner to the employees and the final consumers. </a:t>
            </a:r>
            <a:endParaRPr lang="en-US" sz="2400" dirty="0"/>
          </a:p>
        </p:txBody>
      </p:sp>
    </p:spTree>
    <p:extLst>
      <p:ext uri="{BB962C8B-B14F-4D97-AF65-F5344CB8AC3E}">
        <p14:creationId xmlns:p14="http://schemas.microsoft.com/office/powerpoint/2010/main" val="1720286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dirty="0" smtClean="0"/>
              <a:t>The other side of the division of labor</a:t>
            </a:r>
            <a:br>
              <a:rPr lang="en-US" dirty="0" smtClean="0"/>
            </a:br>
            <a:endParaRPr lang="en-US" dirty="0"/>
          </a:p>
        </p:txBody>
      </p:sp>
      <p:sp>
        <p:nvSpPr>
          <p:cNvPr id="3" name="Content Placeholder 2"/>
          <p:cNvSpPr>
            <a:spLocks noGrp="1"/>
          </p:cNvSpPr>
          <p:nvPr>
            <p:ph idx="1"/>
          </p:nvPr>
        </p:nvSpPr>
        <p:spPr>
          <a:xfrm>
            <a:off x="457200" y="838200"/>
            <a:ext cx="8229600" cy="5791200"/>
          </a:xfrm>
        </p:spPr>
        <p:txBody>
          <a:bodyPr/>
          <a:lstStyle/>
          <a:p>
            <a:pPr>
              <a:buFont typeface="Wingdings" pitchFamily="2" charset="2"/>
              <a:buChar char="v"/>
            </a:pPr>
            <a:r>
              <a:rPr lang="en-US" sz="2400" dirty="0" smtClean="0"/>
              <a:t>Due to the specialization of each worker, the jobs become monotonous. In many situations the need of independent craftsmen decreases.</a:t>
            </a:r>
          </a:p>
          <a:p>
            <a:pPr>
              <a:buFont typeface="Wingdings" pitchFamily="2" charset="2"/>
              <a:buChar char="v"/>
            </a:pPr>
            <a:r>
              <a:rPr lang="en-US" sz="2400" dirty="0" smtClean="0"/>
              <a:t>Skilled labor is replaced by machines and men are supplanted by women and children in many factories leading to unemployment of many men</a:t>
            </a:r>
            <a:r>
              <a:rPr lang="en-US" dirty="0" smtClean="0"/>
              <a:t>. </a:t>
            </a:r>
          </a:p>
          <a:p>
            <a:pPr>
              <a:buFont typeface="Wingdings" pitchFamily="2" charset="2"/>
              <a:buChar char="v"/>
            </a:pPr>
            <a:r>
              <a:rPr lang="en-US" sz="2400" dirty="0" smtClean="0"/>
              <a:t>One example is the making of guns. With mass production and interchangeable parts, many gunsmiths are no longer needed. Guns can be made for much less money and sold for a lower price due to factories. More guns and unemployed men is always trouble!</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3655" y="5334000"/>
            <a:ext cx="4724400" cy="876300"/>
          </a:xfrm>
          <a:prstGeom prst="rect">
            <a:avLst/>
          </a:prstGeom>
        </p:spPr>
      </p:pic>
    </p:spTree>
    <p:extLst>
      <p:ext uri="{BB962C8B-B14F-4D97-AF65-F5344CB8AC3E}">
        <p14:creationId xmlns:p14="http://schemas.microsoft.com/office/powerpoint/2010/main" val="2334916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dirty="0" smtClean="0"/>
              <a:t>Questions</a:t>
            </a:r>
            <a:br>
              <a:rPr lang="en-US" dirty="0" smtClean="0"/>
            </a:br>
            <a:endParaRPr lang="en-US" dirty="0"/>
          </a:p>
        </p:txBody>
      </p:sp>
      <p:sp>
        <p:nvSpPr>
          <p:cNvPr id="3" name="Content Placeholder 2"/>
          <p:cNvSpPr>
            <a:spLocks noGrp="1"/>
          </p:cNvSpPr>
          <p:nvPr>
            <p:ph idx="1"/>
          </p:nvPr>
        </p:nvSpPr>
        <p:spPr>
          <a:xfrm>
            <a:off x="457200" y="990600"/>
            <a:ext cx="8229600" cy="5135563"/>
          </a:xfrm>
        </p:spPr>
        <p:txBody>
          <a:bodyPr/>
          <a:lstStyle/>
          <a:p>
            <a:pPr marL="514350" indent="-514350">
              <a:buAutoNum type="arabicPeriod"/>
            </a:pPr>
            <a:r>
              <a:rPr lang="en-US" dirty="0" smtClean="0"/>
              <a:t>How are resources allocated in a capitalist society?</a:t>
            </a:r>
          </a:p>
          <a:p>
            <a:pPr marL="514350" indent="-514350">
              <a:buFont typeface="Arial" pitchFamily="34" charset="0"/>
              <a:buAutoNum type="arabicPeriod"/>
            </a:pPr>
            <a:r>
              <a:rPr lang="en-US" dirty="0" smtClean="0"/>
              <a:t>Who </a:t>
            </a:r>
            <a:r>
              <a:rPr lang="en-US" dirty="0"/>
              <a:t>wins and who loses in a capitalist society and why? </a:t>
            </a:r>
          </a:p>
          <a:p>
            <a:pPr marL="514350" indent="-514350">
              <a:buAutoNum type="arabicPeriod"/>
            </a:pPr>
            <a:r>
              <a:rPr lang="en-US" dirty="0" smtClean="0"/>
              <a:t>Although the United States is a capitalist society, do you think we will ever move closer towards socialism as Marx claimed? Why?</a:t>
            </a:r>
          </a:p>
          <a:p>
            <a:pPr marL="0"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4685434"/>
            <a:ext cx="5638800" cy="1847850"/>
          </a:xfrm>
          <a:prstGeom prst="rect">
            <a:avLst/>
          </a:prstGeom>
        </p:spPr>
      </p:pic>
    </p:spTree>
    <p:extLst>
      <p:ext uri="{BB962C8B-B14F-4D97-AF65-F5344CB8AC3E}">
        <p14:creationId xmlns:p14="http://schemas.microsoft.com/office/powerpoint/2010/main" val="39255374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475</Words>
  <Application>Microsoft Office PowerPoint</Application>
  <PresentationFormat>On-screen Show (4:3)</PresentationFormat>
  <Paragraphs>40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Adam Smith </vt:lpstr>
      <vt:lpstr>              The Wealth of Nations (1776)</vt:lpstr>
      <vt:lpstr>Theory of Moral Sentiment (1759)</vt:lpstr>
      <vt:lpstr>Division of Labor: The Pin Factory</vt:lpstr>
      <vt:lpstr>The other side of the division of labor </vt:lpstr>
      <vt:lpstr>Questions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Adam Smith</dc:title>
  <dc:creator>Owner</dc:creator>
  <cp:lastModifiedBy>Owner</cp:lastModifiedBy>
  <cp:revision>7</cp:revision>
  <dcterms:created xsi:type="dcterms:W3CDTF">2012-11-28T23:47:48Z</dcterms:created>
  <dcterms:modified xsi:type="dcterms:W3CDTF">2012-11-29T00:43:24Z</dcterms:modified>
</cp:coreProperties>
</file>